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2" r:id="rId4"/>
    <p:sldId id="269" r:id="rId5"/>
    <p:sldId id="270" r:id="rId6"/>
    <p:sldId id="271" r:id="rId7"/>
    <p:sldId id="263" r:id="rId8"/>
    <p:sldId id="272" r:id="rId9"/>
    <p:sldId id="268" r:id="rId10"/>
  </p:sldIdLst>
  <p:sldSz cx="9144000" cy="5143500" type="screen16x9"/>
  <p:notesSz cx="6797675" cy="9926638"/>
  <p:embeddedFontLst>
    <p:embeddedFont>
      <p:font typeface="Montserrat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9" autoAdjust="0"/>
  </p:normalViewPr>
  <p:slideViewPr>
    <p:cSldViewPr snapToGrid="0">
      <p:cViewPr>
        <p:scale>
          <a:sx n="149" d="100"/>
          <a:sy n="149" d="100"/>
        </p:scale>
        <p:origin x="-534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634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f3b6dd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f3b6dd4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f3b6dd4d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f3b6dd4d1_0_10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f3b6dd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f3b6dd4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f3b6dd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f3b6dd4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f3b6dd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f3b6dd4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f3b6dd4d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f3b6dd4d1_0_6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9f3b6dd4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9f3b6dd4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f3b6dd4d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9f3b6dd4d1_0_1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D34A-C07B-4947-8A77-3B633A8ED63E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B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042500" y="-1086925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0175" y="420050"/>
            <a:ext cx="1347950" cy="17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6675" y="4475700"/>
            <a:ext cx="414900" cy="417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8199600" y="4072800"/>
            <a:ext cx="1195800" cy="122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8086350" y="3989425"/>
            <a:ext cx="763800" cy="7488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931050" y="75162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857375" y="972675"/>
            <a:ext cx="223500" cy="213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626575" y="4658850"/>
            <a:ext cx="223500" cy="2136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42362" y="3140224"/>
            <a:ext cx="476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Благотворительная акция 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74884" y="1770948"/>
            <a:ext cx="4647000" cy="155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ДЕТИ ВМЕСТО ЦВЕТОВ</a:t>
            </a:r>
            <a:endParaRPr sz="3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490525" y="430695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869525" y="2719125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200000" y="4209250"/>
            <a:ext cx="1195800" cy="122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919575" y="2903350"/>
            <a:ext cx="2903400" cy="29034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882700" y="1252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09025" y="3463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5512250" y="854800"/>
            <a:ext cx="147000" cy="1515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5224550" y="1208500"/>
            <a:ext cx="3625500" cy="364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70100" y="1006400"/>
            <a:ext cx="44817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dirty="0" smtClean="0">
                <a:latin typeface="Montserrat" charset="-52"/>
              </a:rPr>
              <a:t>В  « День знаний» учителю дарят один букет от всего класса, а не букет от каждого ученика - сэкономленные деньги перечисляют в пользу тяжелобольных детей – подопечных фонда «Металлург».</a:t>
            </a:r>
          </a:p>
          <a:p>
            <a:endParaRPr lang="ru-RU" sz="1800" dirty="0" smtClean="0">
              <a:latin typeface="Montserrat" charset="-52"/>
            </a:endParaRPr>
          </a:p>
          <a:p>
            <a:endParaRPr lang="ru-RU" sz="1800" dirty="0">
              <a:latin typeface="Montserrat" charset="-52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30344" y="333073"/>
            <a:ext cx="46482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Суть акции</a:t>
            </a:r>
            <a:endParaRPr sz="24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959498" y="823285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6667421" imgH="6667380" progId="AcroExch.Document.DC">
                  <p:embed/>
                </p:oleObj>
              </mc:Choice>
              <mc:Fallback>
                <p:oleObj name="Acrobat Document" r:id="rId5" imgW="6667421" imgH="666738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498" y="823285"/>
                        <a:ext cx="4064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8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-3301275" y="-353725"/>
            <a:ext cx="4045500" cy="40530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6403900" y="4760175"/>
            <a:ext cx="1083300" cy="933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8410500" y="4721300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1210321" y="4929900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8469450" y="450022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09600" y="345771"/>
            <a:ext cx="759873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200" dirty="0" smtClean="0">
                <a:latin typeface="Montserrat" charset="-52"/>
              </a:rPr>
              <a:t>В  2025 году мы объявляем помощь сразу четырем детям, кому нужна срочная помощь в прохождении реабилитаций в клиниках нашей страны:</a:t>
            </a:r>
            <a:endParaRPr lang="ru-RU" sz="1200" dirty="0">
              <a:latin typeface="Montserrat" charset="-52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226993" y="-163033"/>
            <a:ext cx="4116600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Кому мы помогаем</a:t>
            </a:r>
            <a:endParaRPr sz="20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1318209" y="4209304"/>
            <a:ext cx="1083300" cy="11100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7957500" y="1011185"/>
            <a:ext cx="2373000" cy="22923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 t="10029" r="-1163" b="23692"/>
          <a:stretch>
            <a:fillRect/>
          </a:stretch>
        </p:blipFill>
        <p:spPr bwMode="auto">
          <a:xfrm>
            <a:off x="567068" y="888652"/>
            <a:ext cx="1814623" cy="15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Google Shape;148;p19"/>
          <p:cNvSpPr txBox="1"/>
          <p:nvPr/>
        </p:nvSpPr>
        <p:spPr>
          <a:xfrm>
            <a:off x="373382" y="2495106"/>
            <a:ext cx="2079195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900" b="1" dirty="0" err="1" smtClean="0">
                <a:latin typeface="Montserrat" charset="-52"/>
              </a:rPr>
              <a:t>Штырляев</a:t>
            </a:r>
            <a:r>
              <a:rPr lang="ru-RU" sz="900" b="1" dirty="0" smtClean="0">
                <a:latin typeface="Montserrat" charset="-52"/>
              </a:rPr>
              <a:t> Леон (5 лет) – </a:t>
            </a:r>
            <a:r>
              <a:rPr lang="ru-RU" sz="900" dirty="0" smtClean="0">
                <a:latin typeface="Montserrat" charset="-52"/>
              </a:rPr>
              <a:t>во время плановой операции по удалению аденоид у мальчика произошел анафилактический шок. Три дня Леон был в коме, а когда вышел из нее, к сожалению, не смог ни встать, ни сесть, и любое движение причиняет ему боль. Леон не говорит, но узнает родителей, пытается улыбаться и все понимает. Требуется постоянная реабилитация.</a:t>
            </a:r>
            <a:endParaRPr lang="ru-RU" sz="1200" dirty="0" smtClean="0">
              <a:latin typeface="Montserrat" charset="-52"/>
            </a:endParaRPr>
          </a:p>
          <a:p>
            <a:r>
              <a:rPr lang="ru-RU" sz="1000" dirty="0" smtClean="0">
                <a:latin typeface="Montserrat" charset="-52"/>
              </a:rPr>
              <a:t> </a:t>
            </a:r>
            <a:endParaRPr lang="ru-RU" dirty="0">
              <a:latin typeface="Montserrat" charset="-5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7040" y="888394"/>
            <a:ext cx="1613453" cy="15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2381693" y="2542788"/>
            <a:ext cx="204145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Montserrat" charset="-52"/>
              </a:rPr>
              <a:t>Пестова Аврора (4 года) </a:t>
            </a:r>
            <a:r>
              <a:rPr lang="ru-RU" sz="1000" dirty="0" smtClean="0"/>
              <a:t>- у </a:t>
            </a:r>
            <a:r>
              <a:rPr lang="ru-RU" sz="900" dirty="0" smtClean="0">
                <a:latin typeface="Montserrat" charset="-52"/>
              </a:rPr>
              <a:t>девочки  спинальная мышечная атрофия 1 типа - заболевание, при котором развивается прогрессирующая слабость. Отмечается мышечная слабость с тяжелой гипотонией мышц, нередко проявляющейся «синдромом тряпичной куклы» и позой «лягушки». При отсутствии специальных реабилитационных мероприятий летальный исход обычно наступает очень быстро. Требуется постоянная реабилитация.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 b="18459"/>
          <a:stretch>
            <a:fillRect/>
          </a:stretch>
        </p:blipFill>
        <p:spPr bwMode="auto">
          <a:xfrm>
            <a:off x="4416055" y="914398"/>
            <a:ext cx="1474382" cy="160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4281378" y="2562637"/>
            <a:ext cx="1998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Montserrat" charset="-52"/>
              </a:rPr>
              <a:t>Башкиров Арсений (3 года)</a:t>
            </a:r>
            <a:r>
              <a:rPr lang="ru-RU" sz="900" dirty="0" smtClean="0">
                <a:latin typeface="Montserrat" charset="-52"/>
              </a:rPr>
              <a:t> - из-за неквалифицированной помощи врачей ребенок получил </a:t>
            </a:r>
            <a:r>
              <a:rPr lang="ru-RU" sz="900" dirty="0" err="1" smtClean="0">
                <a:latin typeface="Montserrat" charset="-52"/>
              </a:rPr>
              <a:t>цитоксический</a:t>
            </a:r>
            <a:r>
              <a:rPr lang="ru-RU" sz="900" dirty="0" smtClean="0">
                <a:latin typeface="Montserrat" charset="-52"/>
              </a:rPr>
              <a:t> отек головного мозга. В следствие чего, ребенок стал практически лежачим. Сейчас родители все силы кидают на непрерывную реабилитацию в разных клиниках страны. Требуется постоянная реабилитация.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0427" y="2548567"/>
            <a:ext cx="208043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Montserrat" charset="-52"/>
              </a:rPr>
              <a:t>Еременко Анна (18 лет) </a:t>
            </a:r>
            <a:r>
              <a:rPr lang="ru-RU" sz="900" dirty="0" smtClean="0">
                <a:latin typeface="Montserrat" charset="-52"/>
              </a:rPr>
              <a:t>– неожиданно потеряла сознание, первоначальный диагноз — инфекционный миокардит, молниеносное течение. Аня провела в с состоянии комы полтора месяца и, как следствие, </a:t>
            </a:r>
            <a:r>
              <a:rPr lang="ru-RU" sz="900" dirty="0" err="1" smtClean="0">
                <a:latin typeface="Montserrat" charset="-52"/>
              </a:rPr>
              <a:t>аноксическое</a:t>
            </a:r>
            <a:r>
              <a:rPr lang="ru-RU" sz="900" dirty="0" smtClean="0">
                <a:latin typeface="Montserrat" charset="-52"/>
              </a:rPr>
              <a:t> поражение головного мозга. Девочка уже прошла несколько курсов реабилитации, что дало большой результат. Есть надежда на то, что Аня встанет. Это большой путь, который она должна преодолеть. Требуется постоянная реабилитация.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0177" y="869178"/>
            <a:ext cx="1601972" cy="15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483650" y="426820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869525" y="2719125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200000" y="4209250"/>
            <a:ext cx="1195800" cy="122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919575" y="2903350"/>
            <a:ext cx="2903400" cy="29034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882700" y="1252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09025" y="3463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5224550" y="1208500"/>
            <a:ext cx="3625500" cy="364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63225" y="1652667"/>
            <a:ext cx="44817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dirty="0" smtClean="0">
                <a:latin typeface="Montserrat" charset="-52"/>
              </a:rPr>
              <a:t>К участию в Акции приглашаются родительские сообщества, классные руководители общеобразовательных школ, учащиеся и их родители. </a:t>
            </a:r>
          </a:p>
          <a:p>
            <a:endParaRPr lang="ru-RU" sz="1800" smtClean="0">
              <a:latin typeface="Montserrat" charset="-52"/>
            </a:endParaRPr>
          </a:p>
          <a:p>
            <a:r>
              <a:rPr lang="ru-RU" sz="1800" smtClean="0">
                <a:latin typeface="Montserrat" charset="-52"/>
              </a:rPr>
              <a:t>Решение </a:t>
            </a:r>
            <a:r>
              <a:rPr lang="ru-RU" sz="1800" dirty="0" smtClean="0">
                <a:latin typeface="Montserrat" charset="-52"/>
              </a:rPr>
              <a:t>об участии в акции школьники, их родители и </a:t>
            </a:r>
            <a:r>
              <a:rPr lang="ru-RU" sz="1800" smtClean="0">
                <a:latin typeface="Montserrat" charset="-52"/>
              </a:rPr>
              <a:t>учителя принимают </a:t>
            </a:r>
            <a:r>
              <a:rPr lang="ru-RU" sz="1800" dirty="0" smtClean="0">
                <a:latin typeface="Montserrat" charset="-52"/>
              </a:rPr>
              <a:t>совместно, осознанно и добровольно.</a:t>
            </a:r>
            <a:endParaRPr lang="ru-RU" sz="1800" dirty="0">
              <a:latin typeface="Montserrat" charset="-52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30344" y="333073"/>
            <a:ext cx="4648200" cy="134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Кто может участвовать в акции</a:t>
            </a:r>
            <a:endParaRPr sz="24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675100" y="2801500"/>
            <a:ext cx="79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ru" sz="1800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оготип акции</a:t>
            </a:r>
            <a:endParaRPr sz="1800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994940" y="987351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6667421" imgH="6667380" progId="AcroExch.Document.DC">
                  <p:embed/>
                </p:oleObj>
              </mc:Choice>
              <mc:Fallback>
                <p:oleObj name="Acrobat Document" r:id="rId5" imgW="6667421" imgH="666738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940" y="987351"/>
                        <a:ext cx="4064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Google Shape;115;p17"/>
          <p:cNvSpPr/>
          <p:nvPr/>
        </p:nvSpPr>
        <p:spPr>
          <a:xfrm>
            <a:off x="5512250" y="854800"/>
            <a:ext cx="147000" cy="1515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483650" y="426820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869525" y="2719125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200000" y="4209250"/>
            <a:ext cx="1195800" cy="122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919575" y="2903350"/>
            <a:ext cx="2903400" cy="29034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882700" y="1252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09025" y="3463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323135" y="1652667"/>
            <a:ext cx="5163266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Зарегистрироваться, </a:t>
            </a:r>
          </a:p>
          <a:p>
            <a:pPr marL="342900" indent="-342900"/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заполнив анкету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2. Выбрать формат участия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3. Пожертвовать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4. Получить праздничную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 атрибутику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 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30344" y="333073"/>
            <a:ext cx="46482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Как принять </a:t>
            </a: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участие</a:t>
            </a:r>
            <a:endParaRPr sz="2400" b="1" dirty="0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5512250" y="854800"/>
            <a:ext cx="147000" cy="1515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076" name="Picture 4" descr="http://qrcoder.ru/code/?https%3A%2F%2Fbf-metallurg.ru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1891" y="1368904"/>
            <a:ext cx="2519998" cy="252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483650" y="426820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869525" y="2719125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200000" y="4209250"/>
            <a:ext cx="1195800" cy="122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919575" y="2903350"/>
            <a:ext cx="2903400" cy="29034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882700" y="1252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09025" y="3463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5224550" y="1208500"/>
            <a:ext cx="3625500" cy="364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63225" y="1652667"/>
            <a:ext cx="44817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b="1" dirty="0" smtClean="0">
                <a:latin typeface="Montserrat" charset="-52"/>
              </a:rPr>
              <a:t>Пакет "Стартовый" произвольная сумма</a:t>
            </a:r>
            <a:endParaRPr lang="ru-RU" sz="1800" dirty="0" smtClean="0">
              <a:latin typeface="Montserrat" charset="-52"/>
            </a:endParaRPr>
          </a:p>
          <a:p>
            <a:r>
              <a:rPr lang="ru-RU" sz="1800" dirty="0" smtClean="0">
                <a:latin typeface="Montserrat" charset="-52"/>
              </a:rPr>
              <a:t>– электронное благодарственное письмо (грамота)</a:t>
            </a:r>
          </a:p>
          <a:p>
            <a:r>
              <a:rPr lang="ru-RU" sz="1800" dirty="0" smtClean="0">
                <a:latin typeface="Montserrat" charset="-52"/>
              </a:rPr>
              <a:t>– электронная открытка</a:t>
            </a:r>
          </a:p>
          <a:p>
            <a:endParaRPr lang="ru-RU" sz="1800" dirty="0" smtClean="0">
              <a:latin typeface="Montserrat" charset="-52"/>
            </a:endParaRP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119" name="Google Shape;119;p17"/>
          <p:cNvSpPr txBox="1"/>
          <p:nvPr/>
        </p:nvSpPr>
        <p:spPr>
          <a:xfrm>
            <a:off x="430344" y="333073"/>
            <a:ext cx="46482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Формат участия</a:t>
            </a:r>
            <a:endParaRPr sz="24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675100" y="2801500"/>
            <a:ext cx="79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ru" sz="1800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оготип акции</a:t>
            </a:r>
            <a:endParaRPr sz="1800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808279" y="950876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5" imgW="6668431" imgH="6668431" progId="AcroExch.Document.DC">
                  <p:embed/>
                </p:oleObj>
              </mc:Choice>
              <mc:Fallback>
                <p:oleObj name="Acrobat Document" r:id="rId5" imgW="6668431" imgH="6668431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279" y="950876"/>
                        <a:ext cx="4064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Google Shape;115;p17"/>
          <p:cNvSpPr/>
          <p:nvPr/>
        </p:nvSpPr>
        <p:spPr>
          <a:xfrm>
            <a:off x="5512250" y="854800"/>
            <a:ext cx="147000" cy="1515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8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/>
          <p:nvPr/>
        </p:nvSpPr>
        <p:spPr>
          <a:xfrm>
            <a:off x="-500750" y="458505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7032525" y="-2490800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6200000" y="4209250"/>
            <a:ext cx="1195800" cy="122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6919575" y="2903350"/>
            <a:ext cx="2903400" cy="29034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6882700" y="1252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809025" y="3463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2520475" y="3804050"/>
            <a:ext cx="508200" cy="5142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/>
          <p:nvPr/>
        </p:nvSpPr>
        <p:spPr>
          <a:xfrm>
            <a:off x="734926" y="1223784"/>
            <a:ext cx="2358000" cy="289506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b="1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Пакет "Базовый"  от 3000 руб.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благодарственное письмо на класс (грамота)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лента для букета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поздравительная открытка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пакет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 флажок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силиконовый браслет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707425" y="346325"/>
            <a:ext cx="464820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0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Формат участия</a:t>
            </a:r>
            <a:endParaRPr sz="30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5701325" y="2094525"/>
            <a:ext cx="670800" cy="651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3537378" y="1223783"/>
            <a:ext cx="2358000" cy="28538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b="1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Пакет "Стандартный" от 6000 руб.  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благодарственное письмо на класс (грамота)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лента для букета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календарь настенный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поздравительная открытка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пакет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 флажок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силиконовый браслет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ручка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70" name="Google Shape;170;p20"/>
          <p:cNvSpPr/>
          <p:nvPr/>
        </p:nvSpPr>
        <p:spPr>
          <a:xfrm>
            <a:off x="6161077" y="1161907"/>
            <a:ext cx="2358000" cy="294319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800" b="1" dirty="0" err="1" smtClean="0">
              <a:solidFill>
                <a:schemeClr val="tx1"/>
              </a:solidFill>
              <a:latin typeface="Montserrat" charset="-52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b="1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Пакет "Максимальный"  от  9000 руб.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благодарственное письмо на класс (грамота)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лента для букета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поздравительная открытка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 календарь настенный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пакет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 флажок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силиконовый браслет каждому участнику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ручка каждому ребенку 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900" dirty="0" smtClean="0">
                <a:solidFill>
                  <a:schemeClr val="tx1"/>
                </a:solidFill>
                <a:latin typeface="Montserrat" charset="-52"/>
                <a:ea typeface="Calibri" pitchFamily="34" charset="0"/>
                <a:cs typeface="Times New Roman" pitchFamily="18" charset="0"/>
              </a:rPr>
              <a:t>– брелок или блокнот каждому ребенку</a:t>
            </a:r>
            <a:endParaRPr lang="ru-RU" sz="900" dirty="0" smtClean="0">
              <a:solidFill>
                <a:schemeClr val="tx1"/>
              </a:solidFill>
              <a:latin typeface="Montserrat" charset="-52"/>
              <a:cs typeface="Arial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 charset="-52"/>
            </a:endParaRPr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2483650" y="426820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869525" y="2719125"/>
            <a:ext cx="4045500" cy="4053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200000" y="4209250"/>
            <a:ext cx="1195800" cy="122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919575" y="2903350"/>
            <a:ext cx="2903400" cy="29034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882700" y="1252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809025" y="3463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5224550" y="1208500"/>
            <a:ext cx="3625500" cy="3647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463225" y="1652667"/>
            <a:ext cx="44817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800" dirty="0" smtClean="0">
                <a:latin typeface="Montserrat" charset="-52"/>
              </a:rPr>
              <a:t>Вы можете связаться с нами:</a:t>
            </a:r>
            <a:endParaRPr lang="ru-RU" sz="1800" b="1" i="1" dirty="0" smtClean="0">
              <a:latin typeface="Montserrat" charset="-52"/>
            </a:endParaRPr>
          </a:p>
          <a:p>
            <a:pPr marL="342900" indent="-342900">
              <a:buAutoNum type="arabicPeriod"/>
            </a:pPr>
            <a:r>
              <a:rPr lang="ru-RU" sz="1800" dirty="0" smtClean="0">
                <a:latin typeface="Montserrat" charset="-52"/>
              </a:rPr>
              <a:t>По телефону </a:t>
            </a:r>
            <a:r>
              <a:rPr lang="ru-RU" sz="1800" dirty="0" smtClean="0">
                <a:latin typeface="Montserrat" charset="-52"/>
                <a:cs typeface="Times New Roman" pitchFamily="18" charset="0"/>
              </a:rPr>
              <a:t>89000911591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Montserrat" charset="-52"/>
              </a:rPr>
              <a:t>По </a:t>
            </a:r>
            <a:r>
              <a:rPr lang="en-US" sz="1800" dirty="0" err="1" smtClean="0">
                <a:latin typeface="Montserrat" charset="-52"/>
              </a:rPr>
              <a:t>WhatsApp</a:t>
            </a:r>
            <a:r>
              <a:rPr lang="ru-RU" sz="1800" dirty="0" smtClean="0">
                <a:latin typeface="Montserrat" charset="-52"/>
              </a:rPr>
              <a:t>, </a:t>
            </a:r>
            <a:r>
              <a:rPr lang="en-US" sz="1800" dirty="0" err="1" smtClean="0">
                <a:latin typeface="Montserrat" charset="-52"/>
              </a:rPr>
              <a:t>Viber</a:t>
            </a:r>
            <a:r>
              <a:rPr lang="ru-RU" sz="1800" dirty="0" smtClean="0">
                <a:latin typeface="Montserrat" charset="-52"/>
              </a:rPr>
              <a:t>, </a:t>
            </a:r>
            <a:r>
              <a:rPr lang="en-US" sz="1800" dirty="0" smtClean="0">
                <a:latin typeface="Montserrat" charset="-52"/>
              </a:rPr>
              <a:t>Telegram</a:t>
            </a:r>
            <a:endParaRPr lang="ru-RU" sz="1800" dirty="0" smtClean="0">
              <a:latin typeface="Montserrat" charset="-52"/>
            </a:endParaRPr>
          </a:p>
          <a:p>
            <a:r>
              <a:rPr lang="ru-RU" sz="1800" dirty="0" smtClean="0">
                <a:latin typeface="Montserrat" charset="-52"/>
              </a:rPr>
              <a:t>3.   По электронной почте</a:t>
            </a:r>
            <a:r>
              <a:rPr lang="ru-RU" sz="1800" dirty="0" smtClean="0">
                <a:solidFill>
                  <a:schemeClr val="tx1"/>
                </a:solidFill>
                <a:latin typeface="Montserrat" charset="-52"/>
              </a:rPr>
              <a:t>  </a:t>
            </a:r>
            <a:r>
              <a:rPr lang="en-US" sz="1800" dirty="0" err="1" smtClean="0">
                <a:latin typeface="Montserrat" charset="-52"/>
              </a:rPr>
              <a:t>oripfond</a:t>
            </a:r>
            <a:r>
              <a:rPr lang="ru-RU" sz="1800" dirty="0" smtClean="0">
                <a:latin typeface="Montserrat" charset="-52"/>
              </a:rPr>
              <a:t>@</a:t>
            </a:r>
            <a:r>
              <a:rPr lang="en-US" sz="1800" dirty="0" smtClean="0">
                <a:latin typeface="Montserrat" charset="-52"/>
              </a:rPr>
              <a:t>mail</a:t>
            </a:r>
            <a:r>
              <a:rPr lang="ru-RU" sz="1800" dirty="0" smtClean="0">
                <a:latin typeface="Montserrat" charset="-52"/>
              </a:rPr>
              <a:t>.</a:t>
            </a:r>
            <a:r>
              <a:rPr lang="en-US" sz="1800" dirty="0" err="1" smtClean="0">
                <a:latin typeface="Montserrat" charset="-52"/>
              </a:rPr>
              <a:t>ru</a:t>
            </a:r>
            <a:endParaRPr lang="ru-RU" sz="1800" dirty="0" smtClean="0">
              <a:latin typeface="Montserrat" charset="-52"/>
            </a:endParaRPr>
          </a:p>
          <a:p>
            <a:endParaRPr lang="ru-RU" sz="1800" dirty="0" smtClean="0">
              <a:solidFill>
                <a:schemeClr val="tx1"/>
              </a:solidFill>
              <a:latin typeface="Montserrat" charset="-52"/>
            </a:endParaRPr>
          </a:p>
          <a:p>
            <a:endParaRPr lang="ru-RU" sz="1800" dirty="0" smtClean="0">
              <a:latin typeface="Montserrat" charset="-52"/>
            </a:endParaRPr>
          </a:p>
          <a:p>
            <a:r>
              <a:rPr lang="ru-RU" sz="1800" dirty="0" smtClean="0">
                <a:latin typeface="Montserrat" charset="-52"/>
              </a:rPr>
              <a:t>мы будем рады ответить на все ваши вопросы и обсудить детали вашего участия!</a:t>
            </a:r>
          </a:p>
          <a:p>
            <a:endParaRPr lang="ru-RU" sz="1800" dirty="0" smtClean="0"/>
          </a:p>
          <a:p>
            <a:endParaRPr lang="ru-RU" sz="1800" dirty="0" smtClean="0">
              <a:latin typeface="Montserrat" charset="-52"/>
            </a:endParaRPr>
          </a:p>
          <a:p>
            <a:endParaRPr lang="ru-RU" sz="1800" dirty="0" smtClean="0">
              <a:latin typeface="Montserrat" charset="-52"/>
            </a:endParaRP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119" name="Google Shape;119;p17"/>
          <p:cNvSpPr txBox="1"/>
          <p:nvPr/>
        </p:nvSpPr>
        <p:spPr>
          <a:xfrm>
            <a:off x="430344" y="333073"/>
            <a:ext cx="46482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Остались вопросы</a:t>
            </a:r>
            <a:endParaRPr sz="24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675100" y="2801500"/>
            <a:ext cx="795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ru" sz="1800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оготип акции</a:t>
            </a:r>
            <a:endParaRPr sz="1800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907517" y="972141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5" imgW="6667421" imgH="6667380" progId="AcroExch.Document.DC">
                  <p:embed/>
                </p:oleObj>
              </mc:Choice>
              <mc:Fallback>
                <p:oleObj name="Acrobat Document" r:id="rId5" imgW="6667421" imgH="6667380" progId="AcroExch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517" y="972141"/>
                        <a:ext cx="4064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Google Shape;115;p17"/>
          <p:cNvSpPr/>
          <p:nvPr/>
        </p:nvSpPr>
        <p:spPr>
          <a:xfrm>
            <a:off x="5512250" y="854800"/>
            <a:ext cx="147000" cy="1515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5F8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-500750" y="4585050"/>
            <a:ext cx="1643100" cy="16731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7266700" y="3514025"/>
            <a:ext cx="1936200" cy="19047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47BB"/>
              </a:solidFill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8040125" y="1818050"/>
            <a:ext cx="2903400" cy="29034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243300" y="2925475"/>
            <a:ext cx="380700" cy="375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169625" y="3146525"/>
            <a:ext cx="223500" cy="2136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230475" y="4260850"/>
            <a:ext cx="508200" cy="514200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72" name="Google Shape;2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9501" y="255450"/>
            <a:ext cx="670650" cy="6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/>
        </p:nvSpPr>
        <p:spPr>
          <a:xfrm>
            <a:off x="707425" y="346325"/>
            <a:ext cx="5725500" cy="91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 b="1" dirty="0" smtClean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БЛАГОДАРИМ </a:t>
            </a:r>
            <a:r>
              <a:rPr lang="ru" sz="2400" b="1" dirty="0">
                <a:solidFill>
                  <a:srgbClr val="0047BB"/>
                </a:solidFill>
                <a:latin typeface="Montserrat"/>
                <a:ea typeface="Montserrat"/>
                <a:cs typeface="Montserrat"/>
                <a:sym typeface="Montserrat"/>
              </a:rPr>
              <a:t>ЗА ВНИМАНИЕ</a:t>
            </a:r>
            <a:endParaRPr sz="2400" b="1">
              <a:solidFill>
                <a:srgbClr val="0047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-193800" y="-130900"/>
            <a:ext cx="670800" cy="651900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p25"/>
          <p:cNvSpPr/>
          <p:nvPr/>
        </p:nvSpPr>
        <p:spPr>
          <a:xfrm rot="2851370">
            <a:off x="7582621" y="1972421"/>
            <a:ext cx="380722" cy="376041"/>
          </a:xfrm>
          <a:prstGeom prst="ellipse">
            <a:avLst/>
          </a:prstGeom>
          <a:solidFill>
            <a:srgbClr val="0047BB"/>
          </a:solidFill>
          <a:ln w="9525" cap="flat" cmpd="sng">
            <a:solidFill>
              <a:srgbClr val="0047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25"/>
          <p:cNvSpPr/>
          <p:nvPr/>
        </p:nvSpPr>
        <p:spPr>
          <a:xfrm rot="2850224">
            <a:off x="7455303" y="2035726"/>
            <a:ext cx="223376" cy="213609"/>
          </a:xfrm>
          <a:prstGeom prst="ellipse">
            <a:avLst/>
          </a:prstGeom>
          <a:solidFill>
            <a:srgbClr val="FF8201"/>
          </a:solidFill>
          <a:ln w="9525" cap="flat" cmpd="sng">
            <a:solidFill>
              <a:srgbClr val="FF82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1294575" y="3721175"/>
            <a:ext cx="706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6000" b="1" dirty="0">
                <a:solidFill>
                  <a:srgbClr val="FF8201"/>
                </a:solidFill>
                <a:latin typeface="Montserrat"/>
                <a:ea typeface="Montserrat"/>
                <a:cs typeface="Montserrat"/>
                <a:sym typeface="Montserrat"/>
              </a:rPr>
              <a:t>fondmetallurg.ru</a:t>
            </a:r>
            <a:endParaRPr sz="6000" b="1">
              <a:solidFill>
                <a:srgbClr val="FF820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7170" name="Picture 2" descr="http://qrcoder.ru/code/?https%3A%2F%2Fbf-metallurg.ru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7388" y="1390169"/>
            <a:ext cx="251999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447</Words>
  <Application>Microsoft Office PowerPoint</Application>
  <PresentationFormat>Экран (16:9)</PresentationFormat>
  <Paragraphs>82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Montserrat</vt:lpstr>
      <vt:lpstr>Times New Roman</vt:lpstr>
      <vt:lpstr>Calibri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Корзухина</dc:creator>
  <cp:lastModifiedBy>maksutova_ma</cp:lastModifiedBy>
  <cp:revision>70</cp:revision>
  <dcterms:modified xsi:type="dcterms:W3CDTF">2025-07-22T03:55:50Z</dcterms:modified>
</cp:coreProperties>
</file>